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0" r:id="rId5"/>
    <p:sldId id="263" r:id="rId6"/>
    <p:sldId id="265" r:id="rId7"/>
    <p:sldId id="264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51" d="100"/>
          <a:sy n="51" d="100"/>
        </p:scale>
        <p:origin x="88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D38265-03F3-2ABC-8BF6-E82953C64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8FFA255-1822-40FD-483F-B70551666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477303-A17B-6FA9-BF56-572648C5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ACA-3BF4-47F9-9D66-3A50368D55CA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7AABB2-F841-FF0E-48C8-A7465304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63BC64-707E-9CCC-24F9-546483C4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6A55-7B3F-4DC2-A81B-43C2A639F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337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AB052A-1E93-66A5-250F-26CCBFF7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096623C-2398-4466-93BA-E8FBA4442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F50A61-896D-2AB8-10CC-0C2D8AABB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ACA-3BF4-47F9-9D66-3A50368D55CA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DD90C0-EDCE-4A8E-611B-53BCFF61B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9FFAC4-3DF4-F320-3234-D5853CF3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6A55-7B3F-4DC2-A81B-43C2A639F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95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8B1164B-5E76-79FE-1E17-F690A0605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187CCAB-F888-CA51-BDE4-7813D685D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F92715-52F3-DE54-EE1F-F7206974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ACA-3BF4-47F9-9D66-3A50368D55CA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53E59F6-CBDB-B6AF-839F-03C8B91CB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36D307-099A-EE85-6010-74A866E4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6A55-7B3F-4DC2-A81B-43C2A639F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3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119126-B2FE-9C4D-F8E6-8C69DE6C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F585E0-D6AA-FCD5-D5CD-0193CAA19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E1FBB9-B155-3394-5D5A-67E442E1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ACA-3BF4-47F9-9D66-3A50368D55CA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2B8118-C528-CE4B-6F5A-97ED8361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3D653BC-4CCC-0803-9817-18EA504E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6A55-7B3F-4DC2-A81B-43C2A639F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92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076444-E723-5F32-449A-0B1B094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68FBE91-F595-204A-90F5-68BDDE974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9BD1F7-CF6E-5EC5-8E75-43C9F04D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ACA-3BF4-47F9-9D66-3A50368D55CA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73DBC08-035A-CA7A-CDD8-9ABBA25D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7C702F-C468-BB09-3CBC-905381C7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6A55-7B3F-4DC2-A81B-43C2A639F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740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057121-4797-2F72-83E5-21EE0D03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F31418-2105-8AE2-742B-9FD2CB591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200C1FF-6621-5286-056B-4B09A5DAD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58F4EA6-E36D-7B98-230A-6A1996F4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ACA-3BF4-47F9-9D66-3A50368D55CA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2A74946-EBE4-2686-21F7-BB9166C1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07A0F21-FE9D-D796-4F85-A67BC6C9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6A55-7B3F-4DC2-A81B-43C2A639F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33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4C4C84-004F-C96B-2B1F-5042ECB78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29F3311-B9F5-C24A-5218-058433B0F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81B3C1-1F6D-608B-AEFC-D9ADC2684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75F9ABE-45B9-D95A-A03C-365F04788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A2AE915-EDBC-7434-66C0-F0AA63D86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938B6D3-9330-5983-AF10-DF5631D56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ACA-3BF4-47F9-9D66-3A50368D55CA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8631D6C-9A60-D5C7-D265-07BC145C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4F252C9-8304-74D3-C936-701DF88E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6A55-7B3F-4DC2-A81B-43C2A639F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178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9C71E6-B5C2-D454-ECB0-53D8830C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4313D7C-8927-15A4-D969-97582EEE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ACA-3BF4-47F9-9D66-3A50368D55CA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296714C-B395-BAA2-0C22-296BA2705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D12DB6B-2BA7-B677-A85D-F63ECDCD5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6A55-7B3F-4DC2-A81B-43C2A639F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095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8C9774C-76CF-7458-41DE-076F618C7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ACA-3BF4-47F9-9D66-3A50368D55CA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AC28214-A3D1-060F-924F-B6C810259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2B225E7-DD8D-6667-9377-6210B2C2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6A55-7B3F-4DC2-A81B-43C2A639F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624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E7FAA6-27E4-1453-7028-336B4056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7A4F44-B3B5-5A75-0166-B1935ABC4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A4D330B-2AE2-F1EC-87B3-F432E8125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512D7B8-FAF1-6A05-AD9A-1F3228FF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ACA-3BF4-47F9-9D66-3A50368D55CA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16938CC-D291-4599-D209-F1EC6B2D1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4202AE4-C54C-E05E-984E-3CC2C6A0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6A55-7B3F-4DC2-A81B-43C2A639F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635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5EA28E-9462-17A7-CDEC-8FF80F049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1FE8D37-24C0-50B9-F7A6-367C9E37F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0259101-FB3E-84F3-9C7E-AB028C674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77F442C-F5CB-10E2-1684-913A1F60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ACA-3BF4-47F9-9D66-3A50368D55CA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AFE9FF0-0D9B-6AEC-3916-FABE9F5A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479E29F-683A-4521-6299-7868694D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6A55-7B3F-4DC2-A81B-43C2A639F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50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E9D40FF-E797-6593-F679-54038182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EDDC5E1-989B-54FD-8501-F1E8531A6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431F3F-42C9-C04C-E60B-1F693D027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6ACA-3BF4-47F9-9D66-3A50368D55CA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C75AFB-B16B-744B-D3B2-A7ADEF7A4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135C94-10DE-B663-707F-AA16FA155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A6A55-7B3F-4DC2-A81B-43C2A639F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275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C643A39-BF57-6CEC-52F4-2D808AE61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74" y="1803912"/>
            <a:ext cx="11372652" cy="383239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9931D74-84B1-E426-F059-897A9A642F6D}"/>
              </a:ext>
            </a:extLst>
          </p:cNvPr>
          <p:cNvSpPr txBox="1"/>
          <p:nvPr/>
        </p:nvSpPr>
        <p:spPr>
          <a:xfrm>
            <a:off x="280364" y="6036902"/>
            <a:ext cx="9613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Park et al. </a:t>
            </a:r>
            <a:r>
              <a:rPr lang="en-US" dirty="0"/>
              <a:t>Clinical Application of Three-Dimensionally Printed Biomaterial</a:t>
            </a:r>
          </a:p>
          <a:p>
            <a:r>
              <a:rPr lang="en-US" dirty="0"/>
              <a:t>Polycaprolactone (PCL) in Augmentation Rhinoplasty</a:t>
            </a:r>
            <a:r>
              <a:rPr lang="tr-TR" dirty="0"/>
              <a:t>, </a:t>
            </a:r>
            <a:r>
              <a:rPr lang="tr-TR" dirty="0" err="1"/>
              <a:t>Aesthetic</a:t>
            </a:r>
            <a:r>
              <a:rPr lang="tr-TR" dirty="0"/>
              <a:t> </a:t>
            </a:r>
            <a:r>
              <a:rPr lang="tr-TR" dirty="0" err="1"/>
              <a:t>Plastic</a:t>
            </a:r>
            <a:r>
              <a:rPr lang="tr-TR" dirty="0"/>
              <a:t> </a:t>
            </a:r>
            <a:r>
              <a:rPr lang="tr-TR" dirty="0" err="1"/>
              <a:t>Surgery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74FC338-21BA-B3D2-4AC6-013AC9F9B921}"/>
              </a:ext>
            </a:extLst>
          </p:cNvPr>
          <p:cNvSpPr txBox="1"/>
          <p:nvPr/>
        </p:nvSpPr>
        <p:spPr>
          <a:xfrm>
            <a:off x="584616" y="1129695"/>
            <a:ext cx="821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Morfoloji analizi</a:t>
            </a:r>
          </a:p>
        </p:txBody>
      </p:sp>
    </p:spTree>
    <p:extLst>
      <p:ext uri="{BB962C8B-B14F-4D97-AF65-F5344CB8AC3E}">
        <p14:creationId xmlns:p14="http://schemas.microsoft.com/office/powerpoint/2010/main" val="76579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FE76467-F3EF-E8BD-EF8F-BC1DC15D4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65" y="821098"/>
            <a:ext cx="7558154" cy="500852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5857E6F7-6F89-D88B-8E01-99C9BB8692B5}"/>
              </a:ext>
            </a:extLst>
          </p:cNvPr>
          <p:cNvSpPr txBox="1"/>
          <p:nvPr/>
        </p:nvSpPr>
        <p:spPr>
          <a:xfrm>
            <a:off x="460247" y="451766"/>
            <a:ext cx="674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Hücre canlılığı ve </a:t>
            </a:r>
            <a:r>
              <a:rPr lang="tr-TR" dirty="0" err="1"/>
              <a:t>damarlaşmanın</a:t>
            </a:r>
            <a:r>
              <a:rPr lang="tr-TR" dirty="0"/>
              <a:t> değerlendirilmesi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F6993B8-54E8-92F2-87A2-D1EB39FFEF7E}"/>
              </a:ext>
            </a:extLst>
          </p:cNvPr>
          <p:cNvSpPr txBox="1"/>
          <p:nvPr/>
        </p:nvSpPr>
        <p:spPr>
          <a:xfrm>
            <a:off x="5818135" y="5657671"/>
            <a:ext cx="6093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Park et al. </a:t>
            </a:r>
            <a:r>
              <a:rPr lang="en-US" dirty="0"/>
              <a:t>Clinical Application of Three-Dimensionally Printed Biomaterial</a:t>
            </a:r>
          </a:p>
          <a:p>
            <a:r>
              <a:rPr lang="en-US" dirty="0"/>
              <a:t>Polycaprolactone (PCL) in Augmentation Rhinoplasty</a:t>
            </a:r>
            <a:r>
              <a:rPr lang="tr-TR" dirty="0"/>
              <a:t>, </a:t>
            </a:r>
            <a:r>
              <a:rPr lang="tr-TR" dirty="0" err="1"/>
              <a:t>Aesthetic</a:t>
            </a:r>
            <a:r>
              <a:rPr lang="tr-TR" dirty="0"/>
              <a:t> </a:t>
            </a:r>
            <a:r>
              <a:rPr lang="tr-TR" dirty="0" err="1"/>
              <a:t>Plastic</a:t>
            </a:r>
            <a:r>
              <a:rPr lang="tr-TR" dirty="0"/>
              <a:t> </a:t>
            </a:r>
            <a:r>
              <a:rPr lang="tr-TR" dirty="0" err="1"/>
              <a:t>Surgery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207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C351324-1328-33AC-F1AE-5149C83F3AE4}"/>
              </a:ext>
            </a:extLst>
          </p:cNvPr>
          <p:cNvSpPr txBox="1"/>
          <p:nvPr/>
        </p:nvSpPr>
        <p:spPr>
          <a:xfrm>
            <a:off x="610860" y="776128"/>
            <a:ext cx="780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PCL in </a:t>
            </a:r>
            <a:r>
              <a:rPr lang="tr-TR" dirty="0" err="1"/>
              <a:t>Kollojen</a:t>
            </a:r>
            <a:r>
              <a:rPr lang="tr-TR" dirty="0"/>
              <a:t> uyarıcı etkisi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9AF124C-2339-6A35-DC8F-FA0762FD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60" y="1802823"/>
            <a:ext cx="3109229" cy="4092295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A07640AE-AB3F-27EB-DD95-D3B4E21E7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655" y="1802823"/>
            <a:ext cx="3162574" cy="4587638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A9C02BB0-EAC7-2385-5C05-15A9F010786A}"/>
              </a:ext>
            </a:extLst>
          </p:cNvPr>
          <p:cNvSpPr txBox="1"/>
          <p:nvPr/>
        </p:nvSpPr>
        <p:spPr>
          <a:xfrm>
            <a:off x="4515797" y="712807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Clinical Application of Three-Dimensionally Printed Biomaterial</a:t>
            </a:r>
          </a:p>
          <a:p>
            <a:r>
              <a:rPr lang="en-US" dirty="0"/>
              <a:t>Polycaprolactone (PCL) in Augmentation Rhinoplasty</a:t>
            </a:r>
            <a:endParaRPr lang="tr-TR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33767F6-0F34-E44B-E0C8-136C852FD92C}"/>
              </a:ext>
            </a:extLst>
          </p:cNvPr>
          <p:cNvSpPr txBox="1"/>
          <p:nvPr/>
        </p:nvSpPr>
        <p:spPr>
          <a:xfrm>
            <a:off x="8679304" y="3094353"/>
            <a:ext cx="32922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Park et al. </a:t>
            </a:r>
            <a:r>
              <a:rPr lang="en-US" dirty="0"/>
              <a:t>Clinical Application of Three-Dimensionally Printed Biomaterial</a:t>
            </a:r>
          </a:p>
          <a:p>
            <a:r>
              <a:rPr lang="en-US" dirty="0"/>
              <a:t>Polycaprolactone (PCL) in Augmentation Rhinoplasty</a:t>
            </a:r>
            <a:r>
              <a:rPr lang="tr-TR" dirty="0"/>
              <a:t>, </a:t>
            </a:r>
            <a:r>
              <a:rPr lang="tr-TR" dirty="0" err="1"/>
              <a:t>Aesthetic</a:t>
            </a:r>
            <a:r>
              <a:rPr lang="tr-TR" dirty="0"/>
              <a:t> </a:t>
            </a:r>
            <a:r>
              <a:rPr lang="tr-TR" dirty="0" err="1"/>
              <a:t>Plastic</a:t>
            </a:r>
            <a:r>
              <a:rPr lang="tr-TR" dirty="0"/>
              <a:t> </a:t>
            </a:r>
            <a:r>
              <a:rPr lang="tr-TR" dirty="0" err="1"/>
              <a:t>Surgery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178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9E07473-2296-AC79-90A9-1D6111D78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20" y="1066056"/>
            <a:ext cx="3447739" cy="522535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9EF28BB-7DDB-0E6F-0666-DE9DF09315A0}"/>
              </a:ext>
            </a:extLst>
          </p:cNvPr>
          <p:cNvSpPr txBox="1"/>
          <p:nvPr/>
        </p:nvSpPr>
        <p:spPr>
          <a:xfrm>
            <a:off x="819511" y="419725"/>
            <a:ext cx="618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Kıkırdak doku oluşumu</a:t>
            </a:r>
          </a:p>
          <a:p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34805AE-C129-53C5-ABD1-38F8D81473FF}"/>
              </a:ext>
            </a:extLst>
          </p:cNvPr>
          <p:cNvSpPr txBox="1"/>
          <p:nvPr/>
        </p:nvSpPr>
        <p:spPr>
          <a:xfrm>
            <a:off x="4663892" y="2959441"/>
            <a:ext cx="6093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Park et al. </a:t>
            </a:r>
            <a:r>
              <a:rPr lang="en-US" dirty="0"/>
              <a:t>Clinical Application of Three-Dimensionally Printed Biomaterial</a:t>
            </a:r>
          </a:p>
          <a:p>
            <a:r>
              <a:rPr lang="en-US" dirty="0"/>
              <a:t>Polycaprolactone (PCL) in Augmentation Rhinoplasty</a:t>
            </a:r>
            <a:r>
              <a:rPr lang="tr-TR" dirty="0"/>
              <a:t>, </a:t>
            </a:r>
            <a:r>
              <a:rPr lang="tr-TR" dirty="0" err="1"/>
              <a:t>Aesthetic</a:t>
            </a:r>
            <a:r>
              <a:rPr lang="tr-TR" dirty="0"/>
              <a:t> </a:t>
            </a:r>
            <a:r>
              <a:rPr lang="tr-TR" dirty="0" err="1"/>
              <a:t>Plastic</a:t>
            </a:r>
            <a:r>
              <a:rPr lang="tr-TR" dirty="0"/>
              <a:t> </a:t>
            </a:r>
            <a:r>
              <a:rPr lang="tr-TR" dirty="0" err="1"/>
              <a:t>Surgery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400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8E6AC5-79A4-FF4F-DDD7-21AB5564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Mineralization</a:t>
            </a:r>
            <a:r>
              <a:rPr lang="tr-TR" dirty="0"/>
              <a:t> PCL/TCP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3EFEC4C-5655-C8B6-823B-803627F4B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486" y="1690688"/>
            <a:ext cx="7483488" cy="3086367"/>
          </a:xfr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5C2C21A8-3406-3F23-7FD8-9001A4237689}"/>
              </a:ext>
            </a:extLst>
          </p:cNvPr>
          <p:cNvSpPr txBox="1"/>
          <p:nvPr/>
        </p:nvSpPr>
        <p:spPr>
          <a:xfrm>
            <a:off x="635385" y="4905683"/>
            <a:ext cx="112418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i="0" dirty="0" err="1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Yeo</a:t>
            </a:r>
            <a:r>
              <a:rPr lang="tr-TR" i="0" dirty="0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tr-TR" dirty="0">
                <a:solidFill>
                  <a:srgbClr val="1C1D1E"/>
                </a:solidFill>
                <a:latin typeface="Open Sans" panose="020F0502020204030204" pitchFamily="34" charset="0"/>
              </a:rPr>
              <a:t>e</a:t>
            </a:r>
            <a:r>
              <a:rPr lang="tr-TR" i="0" dirty="0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t al. </a:t>
            </a:r>
            <a:r>
              <a:rPr lang="en-US" i="0" dirty="0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Surface Modification Of P</a:t>
            </a:r>
            <a:r>
              <a:rPr lang="tr-TR" i="0" dirty="0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CL-TCP</a:t>
            </a:r>
            <a:r>
              <a:rPr lang="en-US" i="0" dirty="0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 Scaffolds In Rabbit Calvaria Defects: Evaluation Of Scaffold Degradation Profile, Biomechanical Properties And Bone Healing Patterns</a:t>
            </a:r>
            <a:r>
              <a:rPr lang="tr-TR" i="0" dirty="0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, </a:t>
            </a:r>
            <a:r>
              <a:rPr lang="en-US" i="0" dirty="0">
                <a:solidFill>
                  <a:srgbClr val="1C1D1E"/>
                </a:solidFill>
                <a:effectLst/>
                <a:latin typeface="Open Sans" panose="020F0502020204030204" pitchFamily="34" charset="0"/>
              </a:rPr>
              <a:t>Journal Of Biomedical Materials Research </a:t>
            </a:r>
          </a:p>
        </p:txBody>
      </p:sp>
    </p:spTree>
    <p:extLst>
      <p:ext uri="{BB962C8B-B14F-4D97-AF65-F5344CB8AC3E}">
        <p14:creationId xmlns:p14="http://schemas.microsoft.com/office/powerpoint/2010/main" val="327204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3881EB-FAF8-84F6-79F9-52AD5C06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Anti-</a:t>
            </a:r>
            <a:r>
              <a:rPr lang="tr-TR" dirty="0" err="1"/>
              <a:t>inflammatory</a:t>
            </a:r>
            <a:r>
              <a:rPr lang="tr-TR" dirty="0"/>
              <a:t> </a:t>
            </a:r>
            <a:r>
              <a:rPr lang="tr-TR" dirty="0" err="1"/>
              <a:t>effect</a:t>
            </a:r>
            <a:r>
              <a:rPr lang="tr-TR" dirty="0"/>
              <a:t> of HA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803EF41-7E02-0A80-8A97-CD24FB632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5720"/>
            <a:ext cx="6972904" cy="455715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1018D19-D556-EC21-865D-106145532950}"/>
              </a:ext>
            </a:extLst>
          </p:cNvPr>
          <p:cNvSpPr txBox="1"/>
          <p:nvPr/>
        </p:nvSpPr>
        <p:spPr>
          <a:xfrm>
            <a:off x="7811104" y="3566782"/>
            <a:ext cx="43808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Altman</a:t>
            </a:r>
            <a:r>
              <a:rPr lang="tr-TR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et al. 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Anti-Inflammatory Effects of Intra-Articular Hyaluronic Acid: A Systematic Review</a:t>
            </a:r>
            <a:r>
              <a:rPr lang="tr-TR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tr-TR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Sage</a:t>
            </a:r>
            <a:r>
              <a:rPr lang="tr-TR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tr-TR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Journal</a:t>
            </a:r>
            <a:endParaRPr lang="en-US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53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17328C-0D85-1F8D-17DB-1CC6D4DF6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947"/>
            <a:ext cx="10515600" cy="1325563"/>
          </a:xfrm>
        </p:spPr>
        <p:txBody>
          <a:bodyPr/>
          <a:lstStyle/>
          <a:p>
            <a:r>
              <a:rPr lang="tr-TR" dirty="0" err="1"/>
              <a:t>Mechanical</a:t>
            </a:r>
            <a:r>
              <a:rPr lang="tr-TR" dirty="0"/>
              <a:t> </a:t>
            </a:r>
            <a:r>
              <a:rPr lang="tr-TR" dirty="0" err="1"/>
              <a:t>evaluation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16905D2-61BD-B740-E6B3-725326C18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4571" b="-212"/>
          <a:stretch/>
        </p:blipFill>
        <p:spPr>
          <a:xfrm>
            <a:off x="5514643" y="1325922"/>
            <a:ext cx="2689590" cy="1642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 descr="silindir, maden, raptiye, mavi içeren bir resim&#10;&#10;Açıklama otomatik olarak oluşturuldu">
            <a:extLst>
              <a:ext uri="{FF2B5EF4-FFF2-40B4-BE49-F238E27FC236}">
                <a16:creationId xmlns:a16="http://schemas.microsoft.com/office/drawing/2014/main" id="{DD16DA27-70C1-0145-8395-F78828C9E1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6" b="32296"/>
          <a:stretch/>
        </p:blipFill>
        <p:spPr>
          <a:xfrm>
            <a:off x="140761" y="1109953"/>
            <a:ext cx="2094555" cy="1938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 descr="gümüş, silindir, maden, gri içeren bir resim&#10;&#10;Açıklama otomatik olarak oluşturuldu">
            <a:extLst>
              <a:ext uri="{FF2B5EF4-FFF2-40B4-BE49-F238E27FC236}">
                <a16:creationId xmlns:a16="http://schemas.microsoft.com/office/drawing/2014/main" id="{A82B4F0A-A85D-43FC-97E9-EB6468CF0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524" y="1169179"/>
            <a:ext cx="2191670" cy="1879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4C38B87-A539-F58C-FD7C-53E403CD83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14"/>
          <a:stretch/>
        </p:blipFill>
        <p:spPr>
          <a:xfrm rot="5400000">
            <a:off x="-478997" y="4417762"/>
            <a:ext cx="2767831" cy="790306"/>
          </a:xfrm>
          <a:prstGeom prst="round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28F2320-C012-AC9C-F3D1-3FC1BD152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858" y="3428999"/>
            <a:ext cx="1500125" cy="283236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0ED000D-17E5-BEDC-A926-AE6701ACBE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447"/>
          <a:stretch/>
        </p:blipFill>
        <p:spPr>
          <a:xfrm>
            <a:off x="3772335" y="3602740"/>
            <a:ext cx="3484616" cy="105805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21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172</Words>
  <Application>Microsoft Office PowerPoint</Application>
  <PresentationFormat>Geniş ekran</PresentationFormat>
  <Paragraphs>19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Roboto</vt:lpstr>
      <vt:lpstr>Office Teması</vt:lpstr>
      <vt:lpstr>PowerPoint Sunusu</vt:lpstr>
      <vt:lpstr>PowerPoint Sunusu</vt:lpstr>
      <vt:lpstr>PowerPoint Sunusu</vt:lpstr>
      <vt:lpstr>PowerPoint Sunusu</vt:lpstr>
      <vt:lpstr>Mineralization PCL/TCP</vt:lpstr>
      <vt:lpstr>Anti-inflammatory effect of HA</vt:lpstr>
      <vt:lpstr>Mechanical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Saniye Aylin ceylan</dc:creator>
  <cp:lastModifiedBy>Saniye Aylin ceylan</cp:lastModifiedBy>
  <cp:revision>5</cp:revision>
  <dcterms:created xsi:type="dcterms:W3CDTF">2023-11-06T07:32:55Z</dcterms:created>
  <dcterms:modified xsi:type="dcterms:W3CDTF">2023-11-07T06:24:10Z</dcterms:modified>
</cp:coreProperties>
</file>